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79" r:id="rId26"/>
    <p:sldId id="282" r:id="rId27"/>
    <p:sldId id="280" r:id="rId28"/>
    <p:sldId id="281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Tahoma" panose="020B0604030504040204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dkKhvCq6va69aKFqefPhedBu6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DF9951-EC1A-408B-B35D-92A73A6589EF}">
  <a:tblStyle styleId="{3BDF9951-EC1A-408B-B35D-92A73A6589E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989339-09A5-4EE0-9ED1-C1E5C41E6ABE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57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0539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cloud.google.com/about/locations?hl=es-41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ooglecloudcheatsheet.withgoogle.com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oud.google.com/free?authuser=1&amp;hl=es-419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oud.google.com/products/calculator?hl=es-419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oud.google.com/security/security-design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pricing?hl=es-419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cloud.google.com/storage/docs?hl=es-419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oud.google.com/compute/docs?hl=es-419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about/datacenters/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cloud.google.com/pricing/philosophy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oud.google.com/why-google/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cloud.google.com/security/" TargetMode="External"/><Relationship Id="rId10" Type="http://schemas.openxmlformats.org/officeDocument/2006/relationships/hyperlink" Target="http://cloud.google.com/solutions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cloud.google.com/product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cloud.google.com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570843" y="5148092"/>
            <a:ext cx="1139255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DIPLOMADO DE ACTUALIZACIÓN Y/O PROFUNDIZACIÓN,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COMO OPCIÓN DE GRADO EN EL PROGRAMA DE INGENIERIA DE SISTEMAS</a:t>
            </a:r>
            <a:endParaRPr sz="2400" b="1">
              <a:solidFill>
                <a:srgbClr val="FFC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La red de Google Cloud ?</a:t>
            </a:r>
            <a:endParaRPr/>
          </a:p>
        </p:txBody>
      </p:sp>
      <p:pic>
        <p:nvPicPr>
          <p:cNvPr id="330" name="Google Shape;330;p10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0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0"/>
          <p:cNvSpPr txBox="1"/>
          <p:nvPr/>
        </p:nvSpPr>
        <p:spPr>
          <a:xfrm>
            <a:off x="5862653" y="6488668"/>
            <a:ext cx="3095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0"/>
          <p:cNvSpPr txBox="1"/>
          <p:nvPr/>
        </p:nvSpPr>
        <p:spPr>
          <a:xfrm>
            <a:off x="8932897" y="1162804"/>
            <a:ext cx="319781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Ubicaciones geográficas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América, Europa, Asia-pacifico,  oriente medio, Multirregión</a:t>
            </a:r>
            <a:endParaRPr/>
          </a:p>
        </p:txBody>
      </p:sp>
      <p:pic>
        <p:nvPicPr>
          <p:cNvPr id="334" name="Google Shape;33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026" y="1589255"/>
            <a:ext cx="8561871" cy="49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0"/>
          <p:cNvPicPr preferRelativeResize="0"/>
          <p:nvPr/>
        </p:nvPicPr>
        <p:blipFill rotWithShape="1">
          <a:blip r:embed="rId6">
            <a:alphaModFix/>
          </a:blip>
          <a:srcRect r="80956"/>
          <a:stretch/>
        </p:blipFill>
        <p:spPr>
          <a:xfrm>
            <a:off x="8932897" y="2279595"/>
            <a:ext cx="1460903" cy="123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 rotWithShape="1">
          <a:blip r:embed="rId6">
            <a:alphaModFix/>
          </a:blip>
          <a:srcRect l="21831" r="60016"/>
          <a:stretch/>
        </p:blipFill>
        <p:spPr>
          <a:xfrm>
            <a:off x="10592424" y="2279595"/>
            <a:ext cx="1392477" cy="123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0"/>
          <p:cNvPicPr preferRelativeResize="0"/>
          <p:nvPr/>
        </p:nvPicPr>
        <p:blipFill rotWithShape="1">
          <a:blip r:embed="rId6">
            <a:alphaModFix/>
          </a:blip>
          <a:srcRect l="44016" r="29135"/>
          <a:stretch/>
        </p:blipFill>
        <p:spPr>
          <a:xfrm>
            <a:off x="9443289" y="3568470"/>
            <a:ext cx="2059551" cy="123520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0"/>
          <p:cNvSpPr/>
          <p:nvPr/>
        </p:nvSpPr>
        <p:spPr>
          <a:xfrm>
            <a:off x="9059225" y="4857345"/>
            <a:ext cx="29888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https://cloud.google.com/about/locations?hl=es-419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"/>
          <p:cNvSpPr/>
          <p:nvPr/>
        </p:nvSpPr>
        <p:spPr>
          <a:xfrm>
            <a:off x="3242347" y="387825"/>
            <a:ext cx="54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La red de Google Cloud ?</a:t>
            </a:r>
            <a:endParaRPr/>
          </a:p>
        </p:txBody>
      </p:sp>
      <p:pic>
        <p:nvPicPr>
          <p:cNvPr id="345" name="Google Shape;345;p11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1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1"/>
          <p:cNvSpPr txBox="1"/>
          <p:nvPr/>
        </p:nvSpPr>
        <p:spPr>
          <a:xfrm>
            <a:off x="9096922" y="6314802"/>
            <a:ext cx="30950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11" descr="Arquitectura de recuperación ante desastres para interrupciones de la  infraestructura de nube | Cloud Architecture Center | Google Clou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5883" y="1470466"/>
            <a:ext cx="6871419" cy="47571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9" name="Google Shape;349;p11"/>
          <p:cNvSpPr txBox="1"/>
          <p:nvPr/>
        </p:nvSpPr>
        <p:spPr>
          <a:xfrm>
            <a:off x="291249" y="3279809"/>
            <a:ext cx="446492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regionales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 implementan de manera redundante en varias zonas dentro de una región</a:t>
            </a:r>
            <a:endParaRPr/>
          </a:p>
        </p:txBody>
      </p:sp>
      <p:sp>
        <p:nvSpPr>
          <p:cNvPr id="350" name="Google Shape;350;p11"/>
          <p:cNvSpPr/>
          <p:nvPr/>
        </p:nvSpPr>
        <p:spPr>
          <a:xfrm>
            <a:off x="745310" y="5061482"/>
            <a:ext cx="34637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recursos zonales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operan dentro de una sola zona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526225" y="1684502"/>
            <a:ext cx="39949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multirregionales: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redundantes y se distribuyan dentro de las regiones y entre ellas.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Oferta de productos y servicios GCP ?</a:t>
            </a:r>
            <a:endParaRPr/>
          </a:p>
        </p:txBody>
      </p:sp>
      <p:pic>
        <p:nvPicPr>
          <p:cNvPr id="358" name="Google Shape;358;p1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2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2"/>
          <p:cNvSpPr txBox="1"/>
          <p:nvPr/>
        </p:nvSpPr>
        <p:spPr>
          <a:xfrm>
            <a:off x="9050044" y="5572200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227" y="1694116"/>
            <a:ext cx="11208225" cy="396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Oferta de productos y servicios GCP ?</a:t>
            </a:r>
            <a:endParaRPr/>
          </a:p>
        </p:txBody>
      </p:sp>
      <p:pic>
        <p:nvPicPr>
          <p:cNvPr id="368" name="Google Shape;368;p13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3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3"/>
          <p:cNvSpPr txBox="1"/>
          <p:nvPr/>
        </p:nvSpPr>
        <p:spPr>
          <a:xfrm>
            <a:off x="9347198" y="6346573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250" y="1449227"/>
            <a:ext cx="4983484" cy="221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00931" y="1449227"/>
            <a:ext cx="4781469" cy="194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36990" y="3804710"/>
            <a:ext cx="9518020" cy="185968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3"/>
          <p:cNvSpPr/>
          <p:nvPr/>
        </p:nvSpPr>
        <p:spPr>
          <a:xfrm>
            <a:off x="1687438" y="5865081"/>
            <a:ext cx="7416800" cy="62069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lang="es-CO" sz="21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Computación, almacenamiento, big data, aprendizaje automático, redes y Operaciones/Herramientas.</a:t>
            </a:r>
            <a:r>
              <a:rPr lang="es-CO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Oferta de productos y servicios GCP ?</a:t>
            </a:r>
            <a:endParaRPr/>
          </a:p>
        </p:txBody>
      </p:sp>
      <p:pic>
        <p:nvPicPr>
          <p:cNvPr id="381" name="Google Shape;381;p14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4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4"/>
          <p:cNvSpPr txBox="1"/>
          <p:nvPr/>
        </p:nvSpPr>
        <p:spPr>
          <a:xfrm>
            <a:off x="9347198" y="6346573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9347198" y="1525211"/>
            <a:ext cx="2548469" cy="108235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de productos y servicios basados en la nube que se encuentran en continua expansión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227" y="1525211"/>
            <a:ext cx="8762150" cy="482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Oferta de productos y servicios GCP ?</a:t>
            </a:r>
            <a:endParaRPr/>
          </a:p>
        </p:txBody>
      </p:sp>
      <p:pic>
        <p:nvPicPr>
          <p:cNvPr id="392" name="Google Shape;392;p15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5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5"/>
          <p:cNvSpPr txBox="1"/>
          <p:nvPr/>
        </p:nvSpPr>
        <p:spPr>
          <a:xfrm>
            <a:off x="6553198" y="6345580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5"/>
          <p:cNvSpPr/>
          <p:nvPr/>
        </p:nvSpPr>
        <p:spPr>
          <a:xfrm>
            <a:off x="9541872" y="3029876"/>
            <a:ext cx="2548469" cy="52835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https://googlecloudcheatsheet.withgoogle.com/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6608" y="1657443"/>
            <a:ext cx="9088118" cy="475363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5"/>
          <p:cNvSpPr/>
          <p:nvPr/>
        </p:nvSpPr>
        <p:spPr>
          <a:xfrm>
            <a:off x="9541871" y="2474109"/>
            <a:ext cx="2548469" cy="251359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de productos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Modelo de precios GCP ?</a:t>
            </a:r>
            <a:endParaRPr/>
          </a:p>
        </p:txBody>
      </p:sp>
      <p:pic>
        <p:nvPicPr>
          <p:cNvPr id="404" name="Google Shape;404;p16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6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6"/>
          <p:cNvSpPr txBox="1"/>
          <p:nvPr/>
        </p:nvSpPr>
        <p:spPr>
          <a:xfrm>
            <a:off x="9321798" y="5552776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552" y="1579119"/>
            <a:ext cx="11324744" cy="403428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6"/>
          <p:cNvSpPr/>
          <p:nvPr/>
        </p:nvSpPr>
        <p:spPr>
          <a:xfrm>
            <a:off x="2078856" y="5781923"/>
            <a:ext cx="6159370" cy="62069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lang="es-CO" sz="21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Google fue el primer gran proveedor de nube en ofrecer facturación por segundo</a:t>
            </a:r>
            <a:r>
              <a:rPr lang="es-CO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3066" y="1533800"/>
            <a:ext cx="9838266" cy="474500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7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Modelo de precios GCP ?</a:t>
            </a:r>
            <a:endParaRPr/>
          </a:p>
        </p:txBody>
      </p:sp>
      <p:pic>
        <p:nvPicPr>
          <p:cNvPr id="416" name="Google Shape;416;p17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7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7"/>
          <p:cNvSpPr txBox="1"/>
          <p:nvPr/>
        </p:nvSpPr>
        <p:spPr>
          <a:xfrm>
            <a:off x="1735795" y="5832445"/>
            <a:ext cx="2853266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7"/>
          <p:cNvSpPr/>
          <p:nvPr/>
        </p:nvSpPr>
        <p:spPr>
          <a:xfrm>
            <a:off x="3162428" y="6386609"/>
            <a:ext cx="6159370" cy="29752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 u="sng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https://cloud.google.com/free?authuser=1&amp;hl=es-419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Modelo de precios GCP ?</a:t>
            </a:r>
            <a:endParaRPr/>
          </a:p>
        </p:txBody>
      </p:sp>
      <p:pic>
        <p:nvPicPr>
          <p:cNvPr id="426" name="Google Shape;426;p18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8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876501" y="4700814"/>
            <a:ext cx="2315499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18"/>
          <p:cNvPicPr preferRelativeResize="0"/>
          <p:nvPr/>
        </p:nvPicPr>
        <p:blipFill rotWithShape="1">
          <a:blip r:embed="rId5">
            <a:alphaModFix/>
          </a:blip>
          <a:srcRect l="1606" r="2316" b="3024"/>
          <a:stretch/>
        </p:blipFill>
        <p:spPr>
          <a:xfrm>
            <a:off x="244698" y="1353606"/>
            <a:ext cx="9525836" cy="476748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8"/>
          <p:cNvSpPr/>
          <p:nvPr/>
        </p:nvSpPr>
        <p:spPr>
          <a:xfrm>
            <a:off x="9914729" y="1470466"/>
            <a:ext cx="2000051" cy="108235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La calculadora de precios en línea para ayudarle a estimar sus costos.</a:t>
            </a: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8"/>
          <p:cNvSpPr/>
          <p:nvPr/>
        </p:nvSpPr>
        <p:spPr>
          <a:xfrm>
            <a:off x="2286487" y="6201968"/>
            <a:ext cx="55127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https://cloud.google.com/products/calculator?hl=es-419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9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Herramientas para controlar la facturación en GCP ?</a:t>
            </a:r>
            <a:endParaRPr/>
          </a:p>
        </p:txBody>
      </p:sp>
      <p:pic>
        <p:nvPicPr>
          <p:cNvPr id="438" name="Google Shape;438;p19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9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9"/>
          <p:cNvSpPr txBox="1"/>
          <p:nvPr/>
        </p:nvSpPr>
        <p:spPr>
          <a:xfrm>
            <a:off x="6553198" y="6345580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262472" y="2548667"/>
            <a:ext cx="2548469" cy="135935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establecer un presupuesto para facilitar la planificación de proyectos y 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de costos.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9330266" y="1998811"/>
            <a:ext cx="2548469" cy="251359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Presupuestos / Budgets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659" y="1859792"/>
            <a:ext cx="8835894" cy="405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DOCENTE</a:t>
            </a:r>
            <a:endParaRPr dirty="0"/>
          </a:p>
        </p:txBody>
      </p:sp>
      <p:pic>
        <p:nvPicPr>
          <p:cNvPr id="95" name="Google Shape;95;p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583" y="2232987"/>
            <a:ext cx="1905001" cy="1938345"/>
          </a:xfrm>
          <a:prstGeom prst="ellipse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2"/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JAIRO FRANCISCO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SEOANES LEON</a:t>
            </a:r>
            <a:endParaRPr sz="24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266924" y="5203291"/>
            <a:ext cx="27232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u="sng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jairoseoanes@unicesar.edu.co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(300) 600 06 70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0507E36-8F36-4C4D-85DB-DC359D56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16633"/>
              </p:ext>
            </p:extLst>
          </p:nvPr>
        </p:nvGraphicFramePr>
        <p:xfrm>
          <a:off x="3390181" y="762418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s-CO" sz="14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Universidad Nacional de Colombia, Bogotá, Feb 2011 – Mar 2015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3DA98CD-FFA7-41F2-BEA0-E0457D491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111392"/>
              </p:ext>
            </p:extLst>
          </p:nvPr>
        </p:nvGraphicFramePr>
        <p:xfrm>
          <a:off x="3341793" y="2102979"/>
          <a:ext cx="8514272" cy="2975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Feb 2002 – Jun 2009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7"/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Cloud Academy,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Feb 2011 – Mar 2015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Academy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Aplicación de cloud: retos y oportunidades de mejora para las empresas de software gestionando la computación en la nube –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Fedesoft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55953D8A-E170-438A-B045-4185BB843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093824"/>
              </p:ext>
            </p:extLst>
          </p:nvPr>
        </p:nvGraphicFramePr>
        <p:xfrm>
          <a:off x="3390180" y="5261039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s-CO" sz="1400" kern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Herramientas para controlar la facturación en GCP ?</a:t>
            </a:r>
            <a:endParaRPr/>
          </a:p>
        </p:txBody>
      </p:sp>
      <p:pic>
        <p:nvPicPr>
          <p:cNvPr id="450" name="Google Shape;450;p20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0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0"/>
          <p:cNvSpPr txBox="1"/>
          <p:nvPr/>
        </p:nvSpPr>
        <p:spPr>
          <a:xfrm>
            <a:off x="6553198" y="6345580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8956830" y="2640016"/>
            <a:ext cx="3116637" cy="1913352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establecer alertas de presupuesto que envían correos electrónicos a los administradores de facturación después de que el gasto supera un porcentaje del presupuesto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un importe específico.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0"/>
          <p:cNvSpPr/>
          <p:nvPr/>
        </p:nvSpPr>
        <p:spPr>
          <a:xfrm>
            <a:off x="9330266" y="1998811"/>
            <a:ext cx="2548469" cy="251359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Alertas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227" y="1616405"/>
            <a:ext cx="8430603" cy="391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Herramientas para controlar la facturación en GCP ?</a:t>
            </a:r>
            <a:endParaRPr/>
          </a:p>
        </p:txBody>
      </p:sp>
      <p:pic>
        <p:nvPicPr>
          <p:cNvPr id="462" name="Google Shape;462;p21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1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1"/>
          <p:cNvSpPr txBox="1"/>
          <p:nvPr/>
        </p:nvSpPr>
        <p:spPr>
          <a:xfrm>
            <a:off x="5369161" y="6458047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8568266" y="2826282"/>
            <a:ext cx="3335868" cy="1913352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Obtén un panorama general y uno configurable por el usuario de tu historial de costos, las tendencias de costos actuales y los costos previstos con los informes intuitivos disponibles en la consola de Google Cloud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1"/>
          <p:cNvSpPr/>
          <p:nvPr/>
        </p:nvSpPr>
        <p:spPr>
          <a:xfrm>
            <a:off x="8737599" y="2312077"/>
            <a:ext cx="2548469" cy="251359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21" descr="Ejemplo del gráfico de informes de facturación"/>
          <p:cNvPicPr preferRelativeResize="0"/>
          <p:nvPr/>
        </p:nvPicPr>
        <p:blipFill rotWithShape="1">
          <a:blip r:embed="rId5">
            <a:alphaModFix/>
          </a:blip>
          <a:srcRect r="18571"/>
          <a:stretch/>
        </p:blipFill>
        <p:spPr>
          <a:xfrm>
            <a:off x="526227" y="1525899"/>
            <a:ext cx="7620002" cy="4876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Herramientas para controlar la facturación en GCP ?</a:t>
            </a:r>
            <a:endParaRPr/>
          </a:p>
        </p:txBody>
      </p:sp>
      <p:pic>
        <p:nvPicPr>
          <p:cNvPr id="474" name="Google Shape;474;p22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2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2"/>
          <p:cNvSpPr txBox="1"/>
          <p:nvPr/>
        </p:nvSpPr>
        <p:spPr>
          <a:xfrm>
            <a:off x="5648561" y="5692719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8635999" y="2327217"/>
            <a:ext cx="3335868" cy="805357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Diseñadas para evitar el consumo excesivo de servicios o recursos por error o ataque malicioso.</a:t>
            </a:r>
            <a:endParaRPr/>
          </a:p>
        </p:txBody>
      </p:sp>
      <p:sp>
        <p:nvSpPr>
          <p:cNvPr id="478" name="Google Shape;478;p22"/>
          <p:cNvSpPr/>
          <p:nvPr/>
        </p:nvSpPr>
        <p:spPr>
          <a:xfrm>
            <a:off x="8805332" y="1773162"/>
            <a:ext cx="2548469" cy="251359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Quotas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22" descr="Google Cloud Quot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7866" y="1898842"/>
            <a:ext cx="8066166" cy="379387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2"/>
          <p:cNvSpPr txBox="1"/>
          <p:nvPr/>
        </p:nvSpPr>
        <p:spPr>
          <a:xfrm>
            <a:off x="8824072" y="3619993"/>
            <a:ext cx="29597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aplican a nivel de proyecto</a:t>
            </a:r>
            <a:endParaRPr/>
          </a:p>
        </p:txBody>
      </p:sp>
      <p:sp>
        <p:nvSpPr>
          <p:cNvPr id="481" name="Google Shape;481;p22"/>
          <p:cNvSpPr txBox="1"/>
          <p:nvPr/>
        </p:nvSpPr>
        <p:spPr>
          <a:xfrm>
            <a:off x="8824072" y="4371289"/>
            <a:ext cx="3020795" cy="20313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frecuencia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cantidad de solicitudes que puede realizar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asignación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Cantidad de recursos que puede utilizar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3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Seguridad en GCP ?</a:t>
            </a:r>
            <a:endParaRPr/>
          </a:p>
        </p:txBody>
      </p:sp>
      <p:pic>
        <p:nvPicPr>
          <p:cNvPr id="488" name="Google Shape;488;p23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3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3"/>
          <p:cNvSpPr txBox="1"/>
          <p:nvPr/>
        </p:nvSpPr>
        <p:spPr>
          <a:xfrm>
            <a:off x="6553198" y="6345580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3"/>
          <p:cNvSpPr/>
          <p:nvPr/>
        </p:nvSpPr>
        <p:spPr>
          <a:xfrm>
            <a:off x="9857564" y="1847492"/>
            <a:ext cx="2079720" cy="805357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en la infraestructura técnica de Google</a:t>
            </a:r>
            <a:endParaRPr sz="1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588097"/>
            <a:ext cx="9857564" cy="441536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3"/>
          <p:cNvSpPr/>
          <p:nvPr/>
        </p:nvSpPr>
        <p:spPr>
          <a:xfrm>
            <a:off x="9857564" y="3619581"/>
            <a:ext cx="207972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https://cloud.google.com/security/security-design/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3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Seguridad en GCP ?</a:t>
            </a:r>
            <a:endParaRPr/>
          </a:p>
        </p:txBody>
      </p:sp>
      <p:pic>
        <p:nvPicPr>
          <p:cNvPr id="488" name="Google Shape;488;p23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3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3"/>
          <p:cNvSpPr txBox="1"/>
          <p:nvPr/>
        </p:nvSpPr>
        <p:spPr>
          <a:xfrm>
            <a:off x="5647762" y="6345580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s-CO" sz="1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r>
              <a:rPr lang="es-CO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academy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3"/>
          <p:cNvSpPr/>
          <p:nvPr/>
        </p:nvSpPr>
        <p:spPr>
          <a:xfrm>
            <a:off x="9117106" y="1757729"/>
            <a:ext cx="2820178" cy="98488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 La nube es segura ?</a:t>
            </a:r>
            <a:endParaRPr sz="3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8244D0-4B47-4BE3-81E5-0CE0F1C48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04" y="1437000"/>
            <a:ext cx="7617125" cy="497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6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Seguridad en GCP ?</a:t>
            </a:r>
            <a:endParaRPr/>
          </a:p>
        </p:txBody>
      </p:sp>
      <p:pic>
        <p:nvPicPr>
          <p:cNvPr id="500" name="Google Shape;500;p24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4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4"/>
          <p:cNvSpPr txBox="1"/>
          <p:nvPr/>
        </p:nvSpPr>
        <p:spPr>
          <a:xfrm>
            <a:off x="6553198" y="6345580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4"/>
          <p:cNvSpPr/>
          <p:nvPr/>
        </p:nvSpPr>
        <p:spPr>
          <a:xfrm>
            <a:off x="9857564" y="1847492"/>
            <a:ext cx="2079720" cy="805357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seguridad compartida de GCP</a:t>
            </a:r>
            <a:endParaRPr/>
          </a:p>
        </p:txBody>
      </p:sp>
      <p:pic>
        <p:nvPicPr>
          <p:cNvPr id="504" name="Google Shape;50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227" y="1566619"/>
            <a:ext cx="9147224" cy="484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Google Cloud Markeplace ?</a:t>
            </a:r>
            <a:endParaRPr dirty="0"/>
          </a:p>
        </p:txBody>
      </p:sp>
      <p:pic>
        <p:nvPicPr>
          <p:cNvPr id="500" name="Google Shape;500;p24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4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4"/>
          <p:cNvSpPr txBox="1"/>
          <p:nvPr/>
        </p:nvSpPr>
        <p:spPr>
          <a:xfrm>
            <a:off x="6553198" y="6345580"/>
            <a:ext cx="277706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What's new in Google Cloud Marketplace for buyers &amp; sellers | Google Cloud  Blog">
            <a:extLst>
              <a:ext uri="{FF2B5EF4-FFF2-40B4-BE49-F238E27FC236}">
                <a16:creationId xmlns:a16="http://schemas.microsoft.com/office/drawing/2014/main" id="{06030824-0309-4113-AD7C-FE8CCD76B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7" t="16034" r="25185" b="17239"/>
          <a:stretch/>
        </p:blipFill>
        <p:spPr bwMode="auto">
          <a:xfrm>
            <a:off x="3626203" y="5188515"/>
            <a:ext cx="2336889" cy="13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D51CE38-D6EF-4A38-9754-5C3205895CC9}"/>
              </a:ext>
            </a:extLst>
          </p:cNvPr>
          <p:cNvSpPr/>
          <p:nvPr/>
        </p:nvSpPr>
        <p:spPr>
          <a:xfrm>
            <a:off x="6391835" y="1328822"/>
            <a:ext cx="5439254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Permite implementar con rapidez paquetes de software funcionales que se ejecutan en Google Cloud.</a:t>
            </a:r>
          </a:p>
          <a:p>
            <a:pPr algn="just"/>
            <a:endParaRPr lang="es-ES" sz="2000" dirty="0">
              <a:solidFill>
                <a:srgbClr val="20212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Incluso si no estás familiarizado con servicios como 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Compute Engine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 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Cloud Storage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puedes iniciar un paquete de software sin tener que configurar de forma manual el software, las instancias de máquina virtual (VM), el almacenamiento ni la configuración de red.</a:t>
            </a:r>
          </a:p>
          <a:p>
            <a:pPr algn="just"/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Muchos paquetes de software en Google Cloud Marketplace son gratuitos y solo pagas las 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tarifas por uso estándar de los recursos de Google Cloud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en los que ejecutas el software.</a:t>
            </a:r>
            <a:endParaRPr lang="es-CO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14932E-547E-430A-B742-043FF9047E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55" y="1612242"/>
            <a:ext cx="6287980" cy="36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2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5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5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5"/>
          <p:cNvSpPr txBox="1"/>
          <p:nvPr/>
        </p:nvSpPr>
        <p:spPr>
          <a:xfrm>
            <a:off x="1889667" y="724090"/>
            <a:ext cx="8468149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Calibri"/>
              <a:buNone/>
            </a:pPr>
            <a:r>
              <a:rPr lang="es-CO" sz="2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Fuentes de información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1444478" y="1400590"/>
            <a:ext cx="11272488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Platform security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https://cloud.google.com/security/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Google Cloud Platform?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https://cloud.google.com/why-google/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Pricing philosophy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https://cloud.google.com/pricing/philosophy/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centers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https://www.google.com/about/datacenters/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Platform product overview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http://cloud.google.com/products/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Platform solutions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http://cloud.google.com/solutions/</a:t>
            </a:r>
            <a:endParaRPr sz="2800" b="1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25" descr="Google Cloud Platform Tutorial: From Zero to Hero with GCP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0" y="2195058"/>
            <a:ext cx="5340391" cy="300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DIPLOMADO</a:t>
            </a:r>
            <a:endParaRPr/>
          </a:p>
        </p:txBody>
      </p:sp>
      <p:pic>
        <p:nvPicPr>
          <p:cNvPr id="109" name="Google Shape;109;p3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3"/>
          <p:cNvGrpSpPr/>
          <p:nvPr/>
        </p:nvGrpSpPr>
        <p:grpSpPr>
          <a:xfrm>
            <a:off x="1685510" y="1654541"/>
            <a:ext cx="9297243" cy="4852784"/>
            <a:chOff x="481113" y="3541"/>
            <a:chExt cx="9297243" cy="4852784"/>
          </a:xfrm>
        </p:grpSpPr>
        <p:sp>
          <p:nvSpPr>
            <p:cNvPr id="112" name="Google Shape;112;p3"/>
            <p:cNvSpPr/>
            <p:nvPr/>
          </p:nvSpPr>
          <p:spPr>
            <a:xfrm>
              <a:off x="2049793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2206068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81113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481113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¿Que es la nube?</a:t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981484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4137759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412803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2412803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Introducción a GCP</a:t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913175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6069450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344494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4344494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Interactuando con GCP</a:t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7844866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8001141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6276185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6276185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Jerarquia de recursos,  IAM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266353" y="944029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4936354" y="1107528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207876" y="3541"/>
              <a:ext cx="1570480" cy="942288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8207876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Redes VPC</a:t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49793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2206068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81113" y="1307040"/>
              <a:ext cx="1570480" cy="942288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481113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Compute Engine  (GCE)</a:t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981484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4137759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12803" y="1307040"/>
              <a:ext cx="1570480" cy="942288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2412803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App Engine – (GAE)</a:t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13175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6069450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344494" y="1307040"/>
              <a:ext cx="1570480" cy="942288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4344494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Kubernete Engine – (GKE)</a:t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844866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8001141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276185" y="1307040"/>
              <a:ext cx="1570480" cy="942288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6276185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Storage</a:t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266353" y="2247528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4936354" y="2411027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207876" y="1307040"/>
              <a:ext cx="1570480" cy="942288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 txBox="1"/>
            <p:nvPr/>
          </p:nvSpPr>
          <p:spPr>
            <a:xfrm>
              <a:off x="8207876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Sql – Google Cloud Spanner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049793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 txBox="1"/>
            <p:nvPr/>
          </p:nvSpPr>
          <p:spPr>
            <a:xfrm>
              <a:off x="2206068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81113" y="2610538"/>
              <a:ext cx="1570480" cy="942288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 txBox="1"/>
            <p:nvPr/>
          </p:nvSpPr>
          <p:spPr>
            <a:xfrm>
              <a:off x="481113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Firestore – Google Cloud Bigtable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981484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 txBox="1"/>
            <p:nvPr/>
          </p:nvSpPr>
          <p:spPr>
            <a:xfrm>
              <a:off x="4137759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412803" y="2610538"/>
              <a:ext cx="1570480" cy="942288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 txBox="1"/>
            <p:nvPr/>
          </p:nvSpPr>
          <p:spPr>
            <a:xfrm>
              <a:off x="2412803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BigQuery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13175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 txBox="1"/>
            <p:nvPr/>
          </p:nvSpPr>
          <p:spPr>
            <a:xfrm>
              <a:off x="6069450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344494" y="2610538"/>
              <a:ext cx="1570480" cy="942288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4344494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Pub/Sub, Google Cloud Function, Google Cloud Run</a:t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844866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 txBox="1"/>
            <p:nvPr/>
          </p:nvSpPr>
          <p:spPr>
            <a:xfrm>
              <a:off x="8001141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276185" y="2610538"/>
              <a:ext cx="1570480" cy="942288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 txBox="1"/>
            <p:nvPr/>
          </p:nvSpPr>
          <p:spPr>
            <a:xfrm>
              <a:off x="6276185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Load Balancing - AutosCaling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66353" y="3551026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4936354" y="3714526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207876" y="2610538"/>
              <a:ext cx="1570480" cy="942288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 txBox="1"/>
            <p:nvPr/>
          </p:nvSpPr>
          <p:spPr>
            <a:xfrm>
              <a:off x="8207876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Interconnect and Peering, Cloud CDN</a:t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049793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 txBox="1"/>
            <p:nvPr/>
          </p:nvSpPr>
          <p:spPr>
            <a:xfrm>
              <a:off x="2206068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81113" y="3914037"/>
              <a:ext cx="1570480" cy="942288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481113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Infraestructura como código – IAC</a:t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981484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4137759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412803" y="3914037"/>
              <a:ext cx="1570480" cy="942288"/>
            </a:xfrm>
            <a:prstGeom prst="rect">
              <a:avLst/>
            </a:prstGeom>
            <a:solidFill>
              <a:srgbClr val="C00000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 txBox="1"/>
            <p:nvPr/>
          </p:nvSpPr>
          <p:spPr>
            <a:xfrm>
              <a:off x="2412803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Monitoring and Logging</a:t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913175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6069450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44494" y="3914037"/>
              <a:ext cx="1570480" cy="942288"/>
            </a:xfrm>
            <a:prstGeom prst="rect">
              <a:avLst/>
            </a:prstGeom>
            <a:solidFill>
              <a:srgbClr val="C00000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 txBox="1"/>
            <p:nvPr/>
          </p:nvSpPr>
          <p:spPr>
            <a:xfrm>
              <a:off x="4344494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Dataproc – Cloud Dataflow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276185" y="3914037"/>
              <a:ext cx="1570480" cy="942288"/>
            </a:xfrm>
            <a:prstGeom prst="rect">
              <a:avLst/>
            </a:prstGeom>
            <a:solidFill>
              <a:srgbClr val="43434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 txBox="1"/>
            <p:nvPr/>
          </p:nvSpPr>
          <p:spPr>
            <a:xfrm>
              <a:off x="6276185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Cierre Diplomado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DESARROLLO DEL DIPLOMADO</a:t>
            </a:r>
            <a:endParaRPr/>
          </a:p>
        </p:txBody>
      </p:sp>
      <p:pic>
        <p:nvPicPr>
          <p:cNvPr id="192" name="Google Shape;192;p4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4"/>
          <p:cNvGrpSpPr/>
          <p:nvPr/>
        </p:nvGrpSpPr>
        <p:grpSpPr>
          <a:xfrm>
            <a:off x="1685510" y="1654541"/>
            <a:ext cx="9297243" cy="4852784"/>
            <a:chOff x="481113" y="3541"/>
            <a:chExt cx="9297243" cy="4852784"/>
          </a:xfrm>
        </p:grpSpPr>
        <p:sp>
          <p:nvSpPr>
            <p:cNvPr id="195" name="Google Shape;195;p4"/>
            <p:cNvSpPr/>
            <p:nvPr/>
          </p:nvSpPr>
          <p:spPr>
            <a:xfrm>
              <a:off x="2049793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 txBox="1"/>
            <p:nvPr/>
          </p:nvSpPr>
          <p:spPr>
            <a:xfrm>
              <a:off x="2206068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481113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481113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¿Que es la nube?</a:t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981484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 txBox="1"/>
            <p:nvPr/>
          </p:nvSpPr>
          <p:spPr>
            <a:xfrm>
              <a:off x="4137759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412803" y="3541"/>
              <a:ext cx="1570480" cy="942288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 txBox="1"/>
            <p:nvPr/>
          </p:nvSpPr>
          <p:spPr>
            <a:xfrm>
              <a:off x="2412803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Introducción a GCP</a:t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913175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6069450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344494" y="3541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 txBox="1"/>
            <p:nvPr/>
          </p:nvSpPr>
          <p:spPr>
            <a:xfrm>
              <a:off x="4344494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Interactuando con GCP</a:t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7844866" y="428965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8001141" y="472879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6276185" y="3541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 txBox="1"/>
            <p:nvPr/>
          </p:nvSpPr>
          <p:spPr>
            <a:xfrm>
              <a:off x="6276185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Jerarquia de recursos,  IAM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1266353" y="944029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 txBox="1"/>
            <p:nvPr/>
          </p:nvSpPr>
          <p:spPr>
            <a:xfrm>
              <a:off x="4936354" y="1107528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8207876" y="3541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8207876" y="3541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Redes VPC</a:t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049793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 txBox="1"/>
            <p:nvPr/>
          </p:nvSpPr>
          <p:spPr>
            <a:xfrm>
              <a:off x="2206068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81113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 txBox="1"/>
            <p:nvPr/>
          </p:nvSpPr>
          <p:spPr>
            <a:xfrm>
              <a:off x="481113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Compute Engine  (GCE)</a:t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981484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 txBox="1"/>
            <p:nvPr/>
          </p:nvSpPr>
          <p:spPr>
            <a:xfrm>
              <a:off x="4137759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412803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2412803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App Engine – (GAE)</a:t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5913175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 txBox="1"/>
            <p:nvPr/>
          </p:nvSpPr>
          <p:spPr>
            <a:xfrm>
              <a:off x="6069450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344494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 txBox="1"/>
            <p:nvPr/>
          </p:nvSpPr>
          <p:spPr>
            <a:xfrm>
              <a:off x="4344494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Kubernete Engine – (GKE)</a:t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7844866" y="1732464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 txBox="1"/>
            <p:nvPr/>
          </p:nvSpPr>
          <p:spPr>
            <a:xfrm>
              <a:off x="8001141" y="1776378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6276185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 txBox="1"/>
            <p:nvPr/>
          </p:nvSpPr>
          <p:spPr>
            <a:xfrm>
              <a:off x="6276185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Storage</a:t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266353" y="2247528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 txBox="1"/>
            <p:nvPr/>
          </p:nvSpPr>
          <p:spPr>
            <a:xfrm>
              <a:off x="4936354" y="2411027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8207876" y="1307040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 txBox="1"/>
            <p:nvPr/>
          </p:nvSpPr>
          <p:spPr>
            <a:xfrm>
              <a:off x="8207876" y="1307040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Sql – Google Cloud Spanner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049793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 txBox="1"/>
            <p:nvPr/>
          </p:nvSpPr>
          <p:spPr>
            <a:xfrm>
              <a:off x="2206068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81113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 txBox="1"/>
            <p:nvPr/>
          </p:nvSpPr>
          <p:spPr>
            <a:xfrm>
              <a:off x="481113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Firestore – Google Cloud Bigtable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3981484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 txBox="1"/>
            <p:nvPr/>
          </p:nvSpPr>
          <p:spPr>
            <a:xfrm>
              <a:off x="4137759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2412803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 txBox="1"/>
            <p:nvPr/>
          </p:nvSpPr>
          <p:spPr>
            <a:xfrm>
              <a:off x="2412803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 Cloud BigQuery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13175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 txBox="1"/>
            <p:nvPr/>
          </p:nvSpPr>
          <p:spPr>
            <a:xfrm>
              <a:off x="6069450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344494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 txBox="1"/>
            <p:nvPr/>
          </p:nvSpPr>
          <p:spPr>
            <a:xfrm>
              <a:off x="4344494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Pub/Sub, Google Cloud Function, Google Cloud Run</a:t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7844866" y="3035962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 txBox="1"/>
            <p:nvPr/>
          </p:nvSpPr>
          <p:spPr>
            <a:xfrm>
              <a:off x="8001141" y="3079876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6276185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 txBox="1"/>
            <p:nvPr/>
          </p:nvSpPr>
          <p:spPr>
            <a:xfrm>
              <a:off x="6276185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Load Balancing - AutosCaling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266353" y="3551026"/>
              <a:ext cx="7726763" cy="3306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6207"/>
                  </a:lnTo>
                  <a:lnTo>
                    <a:pt x="0" y="66207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 txBox="1"/>
            <p:nvPr/>
          </p:nvSpPr>
          <p:spPr>
            <a:xfrm>
              <a:off x="4936354" y="3714526"/>
              <a:ext cx="3867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8207876" y="2610538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 txBox="1"/>
            <p:nvPr/>
          </p:nvSpPr>
          <p:spPr>
            <a:xfrm>
              <a:off x="8207876" y="2610538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Interconnect and Peering, Cloud CDN</a:t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049793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 txBox="1"/>
            <p:nvPr/>
          </p:nvSpPr>
          <p:spPr>
            <a:xfrm>
              <a:off x="2206068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81113" y="3914037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 txBox="1"/>
            <p:nvPr/>
          </p:nvSpPr>
          <p:spPr>
            <a:xfrm>
              <a:off x="481113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Infraestructura como código – IAC</a:t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981484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 txBox="1"/>
            <p:nvPr/>
          </p:nvSpPr>
          <p:spPr>
            <a:xfrm>
              <a:off x="4137759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412803" y="3914037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 txBox="1"/>
            <p:nvPr/>
          </p:nvSpPr>
          <p:spPr>
            <a:xfrm>
              <a:off x="2412803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Monitoring and Logging</a:t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13175" y="4339461"/>
              <a:ext cx="330610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 txBox="1"/>
            <p:nvPr/>
          </p:nvSpPr>
          <p:spPr>
            <a:xfrm>
              <a:off x="6069450" y="4383375"/>
              <a:ext cx="18060" cy="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344494" y="3914037"/>
              <a:ext cx="1570480" cy="942288"/>
            </a:xfrm>
            <a:prstGeom prst="rect">
              <a:avLst/>
            </a:prstGeom>
            <a:solidFill>
              <a:srgbClr val="D0CECE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 txBox="1"/>
            <p:nvPr/>
          </p:nvSpPr>
          <p:spPr>
            <a:xfrm>
              <a:off x="4344494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Dataproc – Cloud Dataflow</a:t>
              </a:r>
              <a:endParaRPr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6276185" y="3914037"/>
              <a:ext cx="1570480" cy="942288"/>
            </a:xfrm>
            <a:prstGeom prst="rect">
              <a:avLst/>
            </a:prstGeom>
            <a:solidFill>
              <a:srgbClr val="D0CE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 txBox="1"/>
            <p:nvPr/>
          </p:nvSpPr>
          <p:spPr>
            <a:xfrm>
              <a:off x="6276185" y="3914037"/>
              <a:ext cx="1570480" cy="94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50" tIns="92450" rIns="92450" bIns="92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CO" sz="1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Cierre Diplomado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Introducción a GCP ?</a:t>
            </a:r>
            <a:endParaRPr/>
          </a:p>
        </p:txBody>
      </p:sp>
      <p:sp>
        <p:nvSpPr>
          <p:cNvPr id="275" name="Google Shape;275;p5"/>
          <p:cNvSpPr/>
          <p:nvPr/>
        </p:nvSpPr>
        <p:spPr>
          <a:xfrm>
            <a:off x="1375893" y="1836172"/>
            <a:ext cx="916976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es Google Cloud Plataform - GCP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ecosistema de GCP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red de Google Cloud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1.4.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Ofertas de servicio de Google Cloud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1.5.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precios de GCP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1.6.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 para ayudar a controlar la facturación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en Google Cloud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5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Que es  Google Cloud Plataform – GCP ?</a:t>
            </a:r>
            <a:endParaRPr/>
          </a:p>
        </p:txBody>
      </p:sp>
      <p:pic>
        <p:nvPicPr>
          <p:cNvPr id="284" name="Google Shape;284;p6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6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"/>
          <p:cNvSpPr txBox="1"/>
          <p:nvPr/>
        </p:nvSpPr>
        <p:spPr>
          <a:xfrm>
            <a:off x="9169399" y="2551837"/>
            <a:ext cx="275166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Cloud Platform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es un conjunto de servicios públicos de computación en la nube (Cloud Computing) que ofrece Google.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6" descr="▷ ¿Qué es Google Cloud Platform y cómo funciona?"/>
          <p:cNvPicPr preferRelativeResize="0"/>
          <p:nvPr/>
        </p:nvPicPr>
        <p:blipFill rotWithShape="1">
          <a:blip r:embed="rId6">
            <a:alphaModFix/>
          </a:blip>
          <a:srcRect l="4962" t="7707" r="1052" b="14119"/>
          <a:stretch/>
        </p:blipFill>
        <p:spPr>
          <a:xfrm>
            <a:off x="0" y="1769316"/>
            <a:ext cx="8568266" cy="389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El ecosistema de Google Cloud ?</a:t>
            </a:r>
            <a:endParaRPr/>
          </a:p>
        </p:txBody>
      </p:sp>
      <p:pic>
        <p:nvPicPr>
          <p:cNvPr id="294" name="Google Shape;294;p7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7"/>
          <p:cNvSpPr txBox="1"/>
          <p:nvPr/>
        </p:nvSpPr>
        <p:spPr>
          <a:xfrm>
            <a:off x="5761053" y="6007044"/>
            <a:ext cx="3095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 txBox="1"/>
          <p:nvPr/>
        </p:nvSpPr>
        <p:spPr>
          <a:xfrm>
            <a:off x="8856131" y="2777411"/>
            <a:ext cx="319781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hace parte </a:t>
            </a:r>
            <a:r>
              <a:rPr lang="es-CO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cual  es un ecosistema mucho más amplio.</a:t>
            </a:r>
            <a:endParaRPr dirty="0"/>
          </a:p>
        </p:txBody>
      </p:sp>
      <p:pic>
        <p:nvPicPr>
          <p:cNvPr id="298" name="Google Shape;298;p7"/>
          <p:cNvPicPr preferRelativeResize="0"/>
          <p:nvPr/>
        </p:nvPicPr>
        <p:blipFill rotWithShape="1">
          <a:blip r:embed="rId5">
            <a:alphaModFix/>
          </a:blip>
          <a:srcRect r="2517"/>
          <a:stretch/>
        </p:blipFill>
        <p:spPr>
          <a:xfrm>
            <a:off x="0" y="1482573"/>
            <a:ext cx="8856131" cy="463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La red de Google Cloud ?</a:t>
            </a:r>
            <a:endParaRPr/>
          </a:p>
        </p:txBody>
      </p:sp>
      <p:pic>
        <p:nvPicPr>
          <p:cNvPr id="305" name="Google Shape;305;p8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8"/>
          <p:cNvSpPr txBox="1"/>
          <p:nvPr/>
        </p:nvSpPr>
        <p:spPr>
          <a:xfrm>
            <a:off x="5862653" y="6488668"/>
            <a:ext cx="3095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 txBox="1"/>
          <p:nvPr/>
        </p:nvSpPr>
        <p:spPr>
          <a:xfrm>
            <a:off x="8881531" y="1719078"/>
            <a:ext cx="31978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de la infraestructura Global de Google.</a:t>
            </a:r>
            <a:endParaRPr/>
          </a:p>
        </p:txBody>
      </p:sp>
      <p:sp>
        <p:nvSpPr>
          <p:cNvPr id="309" name="Google Shape;309;p8"/>
          <p:cNvSpPr/>
          <p:nvPr/>
        </p:nvSpPr>
        <p:spPr>
          <a:xfrm>
            <a:off x="8932898" y="2782669"/>
            <a:ext cx="30950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40% del tráfico de Internet mundial cada día.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/>
          <p:nvPr/>
        </p:nvSpPr>
        <p:spPr>
          <a:xfrm>
            <a:off x="9386268" y="4077275"/>
            <a:ext cx="251818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red se interconecta en más de 90 centrales de Internet y más de 100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de presencia a nivel mundial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738542"/>
            <a:ext cx="9124593" cy="417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 La red de Google Cloud ?</a:t>
            </a:r>
            <a:endParaRPr/>
          </a:p>
        </p:txBody>
      </p:sp>
      <p:pic>
        <p:nvPicPr>
          <p:cNvPr id="318" name="Google Shape;318;p9">
            <a:hlinkClick r:id=""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9">
            <a:hlinkClick r:id=""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9"/>
          <p:cNvSpPr txBox="1"/>
          <p:nvPr/>
        </p:nvSpPr>
        <p:spPr>
          <a:xfrm>
            <a:off x="244698" y="5240087"/>
            <a:ext cx="3095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cloud academy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9"/>
          <p:cNvPicPr preferRelativeResize="0"/>
          <p:nvPr/>
        </p:nvPicPr>
        <p:blipFill rotWithShape="1">
          <a:blip r:embed="rId5">
            <a:alphaModFix/>
          </a:blip>
          <a:srcRect l="5113" r="3622"/>
          <a:stretch/>
        </p:blipFill>
        <p:spPr>
          <a:xfrm>
            <a:off x="244698" y="1642229"/>
            <a:ext cx="8886276" cy="446719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9"/>
          <p:cNvSpPr/>
          <p:nvPr/>
        </p:nvSpPr>
        <p:spPr>
          <a:xfrm>
            <a:off x="5943600" y="1761365"/>
            <a:ext cx="3674533" cy="52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Calibri"/>
              <a:buNone/>
            </a:pPr>
            <a:r>
              <a:rPr lang="es-CO" sz="18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Las regiones </a:t>
            </a:r>
            <a:r>
              <a:rPr lang="es-CO" sz="18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son áreas geográficas independientes que constan de zonas</a:t>
            </a: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23" name="Google Shape;323;p9"/>
          <p:cNvSpPr/>
          <p:nvPr/>
        </p:nvSpPr>
        <p:spPr>
          <a:xfrm>
            <a:off x="9393440" y="3412687"/>
            <a:ext cx="24260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zona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 área de implementación de recursos de Google Cloud Platform dentro de una región.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1261</Words>
  <Application>Microsoft Office PowerPoint</Application>
  <PresentationFormat>Panorámica</PresentationFormat>
  <Paragraphs>206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Tahoma</vt:lpstr>
      <vt:lpstr>Arial</vt:lpstr>
      <vt:lpstr>Wingdings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Tecnico Sistemas Centro Servicios Sistema Penal Adolescentes Seccional Valledupar</cp:lastModifiedBy>
  <cp:revision>9</cp:revision>
  <dcterms:created xsi:type="dcterms:W3CDTF">2020-04-21T17:48:51Z</dcterms:created>
  <dcterms:modified xsi:type="dcterms:W3CDTF">2023-11-27T15:04:10Z</dcterms:modified>
</cp:coreProperties>
</file>